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150625-FA6A-4834-85A2-762A9B574A6F}">
          <p14:sldIdLst>
            <p14:sldId id="256"/>
            <p14:sldId id="257"/>
            <p14:sldId id="258"/>
            <p14:sldId id="259"/>
            <p14:sldId id="260"/>
            <p14:sldId id="262"/>
            <p14:sldId id="263"/>
            <p14:sldId id="264"/>
            <p14:sldId id="265"/>
            <p14:sldId id="266"/>
            <p14:sldId id="267"/>
            <p14:sldId id="268"/>
            <p14:sldId id="269"/>
            <p14:sldId id="270"/>
            <p14:sldId id="271"/>
            <p14:sldId id="272"/>
            <p14:sldId id="273"/>
            <p14:sldId id="274"/>
            <p14:sldId id="276"/>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907534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CB794A-5AE8-4833-8943-D969DDBB9F62}" type="datetimeFigureOut">
              <a:rPr lang="en-US" smtClean="0"/>
              <a:t>4/24/2016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4093375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2150237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82634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2615772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73151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2321307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538614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75364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132108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B794A-5AE8-4833-8943-D969DDBB9F62}" type="datetimeFigureOut">
              <a:rPr lang="en-US" smtClean="0"/>
              <a:t>4/24/2016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907816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CB794A-5AE8-4833-8943-D969DDBB9F62}" type="datetimeFigureOut">
              <a:rPr lang="en-US" smtClean="0"/>
              <a:t>4/24/2016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459338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CB794A-5AE8-4833-8943-D969DDBB9F62}" type="datetimeFigureOut">
              <a:rPr lang="en-US" smtClean="0"/>
              <a:t>4/24/2016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51718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CB794A-5AE8-4833-8943-D969DDBB9F62}" type="datetimeFigureOut">
              <a:rPr lang="en-US" smtClean="0"/>
              <a:t>4/24/2016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6015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B794A-5AE8-4833-8943-D969DDBB9F62}" type="datetimeFigureOut">
              <a:rPr lang="en-US" smtClean="0"/>
              <a:t>4/24/2016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302320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CB794A-5AE8-4833-8943-D969DDBB9F62}" type="datetimeFigureOut">
              <a:rPr lang="en-US" smtClean="0"/>
              <a:t>4/24/2016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152526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50CB794A-5AE8-4833-8943-D969DDBB9F62}" type="datetimeFigureOut">
              <a:rPr lang="en-US" smtClean="0"/>
              <a:t>4/24/2016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4ACD5DA-DE11-4BE4-9550-E88A2E525ABC}" type="slidenum">
              <a:rPr lang="en-US" smtClean="0"/>
              <a:t>‹#›</a:t>
            </a:fld>
            <a:endParaRPr lang="en-US"/>
          </a:p>
        </p:txBody>
      </p:sp>
    </p:spTree>
    <p:extLst>
      <p:ext uri="{BB962C8B-B14F-4D97-AF65-F5344CB8AC3E}">
        <p14:creationId xmlns:p14="http://schemas.microsoft.com/office/powerpoint/2010/main" val="229754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0CB794A-5AE8-4833-8943-D969DDBB9F62}" type="datetimeFigureOut">
              <a:rPr lang="en-US" smtClean="0"/>
              <a:t>4/24/2016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4ACD5DA-DE11-4BE4-9550-E88A2E525ABC}" type="slidenum">
              <a:rPr lang="en-US" smtClean="0"/>
              <a:t>‹#›</a:t>
            </a:fld>
            <a:endParaRPr lang="en-US"/>
          </a:p>
        </p:txBody>
      </p:sp>
    </p:spTree>
    <p:extLst>
      <p:ext uri="{BB962C8B-B14F-4D97-AF65-F5344CB8AC3E}">
        <p14:creationId xmlns:p14="http://schemas.microsoft.com/office/powerpoint/2010/main" val="32407336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ews.brown.edu/articles/2012/10/vesta" TargetMode="External"/><Relationship Id="rId2" Type="http://schemas.openxmlformats.org/officeDocument/2006/relationships/hyperlink" Target="http://www.lpi.usra.edu/books/AsteroidsIII/pdf/3032.pdf" TargetMode="External"/><Relationship Id="rId1" Type="http://schemas.openxmlformats.org/officeDocument/2006/relationships/slideLayout" Target="../slideLayouts/slideLayout2.xml"/><Relationship Id="rId4" Type="http://schemas.openxmlformats.org/officeDocument/2006/relationships/hyperlink" Target="https://en.wikipedia.org/wiki/Space_weathe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www.nasa.gov/content/nasas-journey-to-mar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popularmechanics.com/space/a6856/how-nasa-will-harpoon-an-asteroi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mission_spectrum" TargetMode="External"/><Relationship Id="rId2" Type="http://schemas.openxmlformats.org/officeDocument/2006/relationships/hyperlink" Target="http://www.lpi.usra.edu/books/AsteroidsIII/pdf/3032.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en.wikipedia.org/wiki/Nanometre"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steroid#Composition" TargetMode="External"/><Relationship Id="rId2" Type="http://schemas.openxmlformats.org/officeDocument/2006/relationships/hyperlink" Target="http://www.space.com/51-asteroids-formation-discovery-and-exploration.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162" y="2628900"/>
            <a:ext cx="8676222" cy="1551841"/>
          </a:xfrm>
        </p:spPr>
        <p:txBody>
          <a:bodyPr>
            <a:noAutofit/>
          </a:bodyPr>
          <a:lstStyle/>
          <a:p>
            <a:r>
              <a:rPr lang="en-US" sz="12000" dirty="0">
                <a:latin typeface="ITC Machine Std" panose="04020704020B02020304" pitchFamily="82" charset="0"/>
              </a:rPr>
              <a:t>J.K.A.H.S.M.</a:t>
            </a:r>
          </a:p>
        </p:txBody>
      </p:sp>
    </p:spTree>
    <p:extLst>
      <p:ext uri="{BB962C8B-B14F-4D97-AF65-F5344CB8AC3E}">
        <p14:creationId xmlns:p14="http://schemas.microsoft.com/office/powerpoint/2010/main" val="1139130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Surface light can be affected by other physical factors</a:t>
            </a:r>
          </a:p>
        </p:txBody>
      </p:sp>
      <p:sp>
        <p:nvSpPr>
          <p:cNvPr id="3" name="Content Placeholder 2"/>
          <p:cNvSpPr>
            <a:spLocks noGrp="1"/>
          </p:cNvSpPr>
          <p:nvPr>
            <p:ph idx="1"/>
          </p:nvPr>
        </p:nvSpPr>
        <p:spPr/>
        <p:txBody>
          <a:bodyPr>
            <a:normAutofit fontScale="70000" lnSpcReduction="20000"/>
          </a:bodyPr>
          <a:lstStyle/>
          <a:p>
            <a:r>
              <a:rPr lang="en-US" dirty="0"/>
              <a:t>Asteroid surfaces have craters which appear darker</a:t>
            </a:r>
          </a:p>
          <a:p>
            <a:pPr lvl="1"/>
            <a:r>
              <a:rPr lang="en-US" dirty="0"/>
              <a:t>Cratered surfaces also have slightly different surface composition because the impact that produced the crater adds heat and pressure to the surface which changes the chemical composition.</a:t>
            </a:r>
          </a:p>
          <a:p>
            <a:pPr lvl="1"/>
            <a:r>
              <a:rPr lang="en-US" dirty="0"/>
              <a:t>Objects impacting the asteroid surface also deposits foreign materials on the surface.</a:t>
            </a:r>
          </a:p>
          <a:p>
            <a:r>
              <a:rPr lang="en-US" dirty="0"/>
              <a:t>Space Weathering</a:t>
            </a:r>
          </a:p>
          <a:p>
            <a:pPr lvl="1"/>
            <a:r>
              <a:rPr lang="en-US" dirty="0"/>
              <a:t>Reduces the albedo of the surface by depositing metal nanoparticles on the surface of the asteroid.  Produces darker surface over time.</a:t>
            </a:r>
          </a:p>
          <a:p>
            <a:pPr lvl="1"/>
            <a:r>
              <a:rPr lang="en-US" dirty="0"/>
              <a:t>This means fresh craters will have higher albedo and have electromagnetic emissions more likely to reflect the actual composition of the asteroid.</a:t>
            </a:r>
          </a:p>
          <a:p>
            <a:r>
              <a:rPr lang="en-US" dirty="0">
                <a:hlinkClick r:id="rId2"/>
              </a:rPr>
              <a:t>http://www.lpi.usra.edu/books/AsteroidsIII/pdf/3032.pdf</a:t>
            </a:r>
            <a:endParaRPr lang="en-US" dirty="0"/>
          </a:p>
          <a:p>
            <a:r>
              <a:rPr lang="en-US" dirty="0">
                <a:hlinkClick r:id="rId3"/>
              </a:rPr>
              <a:t>https://news.brown.edu/articles/2012/10/vesta</a:t>
            </a:r>
            <a:endParaRPr lang="en-US" dirty="0"/>
          </a:p>
          <a:p>
            <a:r>
              <a:rPr lang="en-US" dirty="0">
                <a:hlinkClick r:id="rId4"/>
              </a:rPr>
              <a:t>https://en.wikipedia.org/wiki/Space_weathering</a:t>
            </a:r>
            <a:endParaRPr lang="en-US" dirty="0"/>
          </a:p>
          <a:p>
            <a:endParaRPr lang="en-US" dirty="0"/>
          </a:p>
        </p:txBody>
      </p:sp>
    </p:spTree>
    <p:extLst>
      <p:ext uri="{BB962C8B-B14F-4D97-AF65-F5344CB8AC3E}">
        <p14:creationId xmlns:p14="http://schemas.microsoft.com/office/powerpoint/2010/main" val="34299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898" y="227067"/>
            <a:ext cx="9905998" cy="1905000"/>
          </a:xfrm>
        </p:spPr>
        <p:txBody>
          <a:bodyPr/>
          <a:lstStyle/>
          <a:p>
            <a:pPr algn="r"/>
            <a:r>
              <a:rPr lang="en-US" dirty="0"/>
              <a:t>Problem: Recover wavelengths from RGB Space</a:t>
            </a:r>
          </a:p>
        </p:txBody>
      </p:sp>
      <p:sp>
        <p:nvSpPr>
          <p:cNvPr id="3" name="Content Placeholder 2"/>
          <p:cNvSpPr>
            <a:spLocks noGrp="1"/>
          </p:cNvSpPr>
          <p:nvPr>
            <p:ph idx="1"/>
          </p:nvPr>
        </p:nvSpPr>
        <p:spPr/>
        <p:txBody>
          <a:bodyPr/>
          <a:lstStyle/>
          <a:p>
            <a:r>
              <a:rPr lang="en-US" dirty="0"/>
              <a:t>This is technically impossible since an infinitely many combinations of wavelengths can produce the same perceived color to the human vision system.</a:t>
            </a:r>
          </a:p>
          <a:p>
            <a:r>
              <a:rPr lang="en-US" dirty="0"/>
              <a:t>RGB is an approximation of real color by adding three primary colors from the red, green, and blue wavelengths.</a:t>
            </a:r>
          </a:p>
          <a:p>
            <a:r>
              <a:rPr lang="en-US" dirty="0"/>
              <a:t>We can approximate wavelengths from RGB by converting to hue, saturation, and value (HSV) format.</a:t>
            </a:r>
          </a:p>
          <a:p>
            <a:pPr lvl="1"/>
            <a:r>
              <a:rPr lang="en-US" dirty="0"/>
              <a:t>The hue value which ranges from 0 to 360 degrees can be used to estimate wavelength.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42" y="427594"/>
            <a:ext cx="2272630" cy="1704473"/>
          </a:xfrm>
          <a:prstGeom prst="rect">
            <a:avLst/>
          </a:prstGeom>
        </p:spPr>
      </p:pic>
      <p:pic>
        <p:nvPicPr>
          <p:cNvPr id="1026" name="Picture 2" descr="ttps://upload.wikimedia.org/wikipedia/commons/thumb/a/ad/HueScale.svg/500px-HueSca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51835"/>
            <a:ext cx="47625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5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6296" y="2128100"/>
                <a:ext cx="5378116" cy="1451466"/>
              </a:xfrm>
            </p:spPr>
            <p:txBody>
              <a:bodyPr/>
              <a:lstStyle/>
              <a:p>
                <a:r>
                  <a:rPr lang="en-US" dirty="0"/>
                  <a:t>Patch of sample in green rectangle</a:t>
                </a:r>
                <a:endParaRPr lang="en-US" i="1" dirty="0">
                  <a:latin typeface="Cambria Math" charset="0"/>
                  <a:ea typeface="Cambria Math" charset="0"/>
                  <a:cs typeface="Cambria Math" charset="0"/>
                </a:endParaRPr>
              </a:p>
              <a:p>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nb-NO" i="1">
                        <a:latin typeface="Cambria Math" charset="0"/>
                        <a:ea typeface="Cambria Math" charset="0"/>
                        <a:cs typeface="Cambria Math" charset="0"/>
                      </a:rPr>
                      <m:t>0.599023</m:t>
                    </m:r>
                  </m:oMath>
                </a14:m>
                <a:endParaRPr lang="en-US" dirty="0"/>
              </a:p>
              <a:p>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is-IS" i="1">
                        <a:latin typeface="Cambria Math" charset="0"/>
                        <a:ea typeface="Cambria Math" charset="0"/>
                        <a:cs typeface="Cambria Math" charset="0"/>
                      </a:rPr>
                      <m:t>0.00205689</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6296" y="2128100"/>
                <a:ext cx="5378116" cy="1451466"/>
              </a:xfrm>
              <a:blipFill>
                <a:blip r:embed="rId2"/>
                <a:stretch>
                  <a:fillRect l="-1814" b="-3361"/>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06" y="1771912"/>
            <a:ext cx="5765449" cy="43240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887" y="3657601"/>
            <a:ext cx="4545941" cy="2659691"/>
          </a:xfrm>
          <a:prstGeom prst="rect">
            <a:avLst/>
          </a:prstGeom>
        </p:spPr>
      </p:pic>
    </p:spTree>
    <p:extLst>
      <p:ext uri="{BB962C8B-B14F-4D97-AF65-F5344CB8AC3E}">
        <p14:creationId xmlns:p14="http://schemas.microsoft.com/office/powerpoint/2010/main" val="1778282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62" y="121315"/>
            <a:ext cx="9905998" cy="1905000"/>
          </a:xfrm>
        </p:spPr>
        <p:txBody>
          <a:bodyPr/>
          <a:lstStyle/>
          <a:p>
            <a:r>
              <a:rPr lang="en-US" dirty="0"/>
              <a:t>All Wavelength Histograms</a:t>
            </a:r>
          </a:p>
        </p:txBody>
      </p:sp>
      <p:sp>
        <p:nvSpPr>
          <p:cNvPr id="3" name="Content Placeholder 2"/>
          <p:cNvSpPr>
            <a:spLocks noGrp="1"/>
          </p:cNvSpPr>
          <p:nvPr>
            <p:ph idx="1"/>
          </p:nvPr>
        </p:nvSpPr>
        <p:spPr/>
        <p:txBody>
          <a:bodyPr/>
          <a:lstStyle/>
          <a:p>
            <a:r>
              <a:rPr lang="en-US" dirty="0"/>
              <a:t>Blue: Ida</a:t>
            </a:r>
          </a:p>
          <a:p>
            <a:r>
              <a:rPr lang="en-US" dirty="0"/>
              <a:t>Green: </a:t>
            </a:r>
            <a:r>
              <a:rPr lang="en-US" dirty="0" err="1"/>
              <a:t>Olivite</a:t>
            </a:r>
            <a:endParaRPr lang="en-US" dirty="0"/>
          </a:p>
          <a:p>
            <a:r>
              <a:rPr lang="en-US" dirty="0"/>
              <a:t>Red: Chondrite</a:t>
            </a:r>
          </a:p>
          <a:p>
            <a:r>
              <a:rPr lang="en-US" dirty="0"/>
              <a:t>Light blue: Eros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661" y="1632901"/>
            <a:ext cx="6966799" cy="5225099"/>
          </a:xfrm>
          <a:prstGeom prst="rect">
            <a:avLst/>
          </a:prstGeom>
        </p:spPr>
      </p:pic>
      <p:pic>
        <p:nvPicPr>
          <p:cNvPr id="4" name="Picture 3"/>
          <p:cNvPicPr>
            <a:picLocks noChangeAspect="1"/>
          </p:cNvPicPr>
          <p:nvPr/>
        </p:nvPicPr>
        <p:blipFill>
          <a:blip r:embed="rId3"/>
          <a:stretch>
            <a:fillRect/>
          </a:stretch>
        </p:blipFill>
        <p:spPr>
          <a:xfrm>
            <a:off x="6165410" y="2239876"/>
            <a:ext cx="3766156" cy="2300593"/>
          </a:xfrm>
          <a:prstGeom prst="rect">
            <a:avLst/>
          </a:prstGeom>
        </p:spPr>
      </p:pic>
    </p:spTree>
    <p:extLst>
      <p:ext uri="{BB962C8B-B14F-4D97-AF65-F5344CB8AC3E}">
        <p14:creationId xmlns:p14="http://schemas.microsoft.com/office/powerpoint/2010/main" val="283006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Bonus Feature: Crater Detection</a:t>
            </a:r>
          </a:p>
        </p:txBody>
      </p:sp>
      <p:sp>
        <p:nvSpPr>
          <p:cNvPr id="3" name="Content Placeholder 2"/>
          <p:cNvSpPr>
            <a:spLocks noGrp="1"/>
          </p:cNvSpPr>
          <p:nvPr>
            <p:ph idx="1"/>
          </p:nvPr>
        </p:nvSpPr>
        <p:spPr>
          <a:xfrm>
            <a:off x="675290" y="2194561"/>
            <a:ext cx="10820400" cy="662804"/>
          </a:xfrm>
        </p:spPr>
        <p:txBody>
          <a:bodyPr/>
          <a:lstStyle/>
          <a:p>
            <a:r>
              <a:rPr lang="en-US" dirty="0"/>
              <a:t>Requires tuning to get good results.  Green circles show detected craters.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99" y="2857364"/>
            <a:ext cx="3876853" cy="38768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17" y="2866410"/>
            <a:ext cx="3863141" cy="38631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74" y="2866410"/>
            <a:ext cx="3867807" cy="3867807"/>
          </a:xfrm>
          <a:prstGeom prst="rect">
            <a:avLst/>
          </a:prstGeom>
        </p:spPr>
      </p:pic>
    </p:spTree>
    <p:extLst>
      <p:ext uri="{BB962C8B-B14F-4D97-AF65-F5344CB8AC3E}">
        <p14:creationId xmlns:p14="http://schemas.microsoft.com/office/powerpoint/2010/main" val="160260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Asteroid Mining Concept</a:t>
            </a:r>
          </a:p>
        </p:txBody>
      </p:sp>
      <p:sp>
        <p:nvSpPr>
          <p:cNvPr id="5" name="Subtitle 4"/>
          <p:cNvSpPr>
            <a:spLocks noGrp="1"/>
          </p:cNvSpPr>
          <p:nvPr>
            <p:ph type="subTitle" idx="1"/>
          </p:nvPr>
        </p:nvSpPr>
        <p:spPr/>
        <p:txBody>
          <a:bodyPr/>
          <a:lstStyle/>
          <a:p>
            <a:pPr marL="342900" indent="-342900">
              <a:buFontTx/>
              <a:buChar char="-"/>
            </a:pPr>
            <a:r>
              <a:rPr lang="en-US" dirty="0"/>
              <a:t>Houston Russell</a:t>
            </a:r>
          </a:p>
          <a:p>
            <a:pPr marL="342900" indent="-342900">
              <a:buFontTx/>
              <a:buChar char="-"/>
            </a:pPr>
            <a:r>
              <a:rPr lang="en-US" dirty="0"/>
              <a:t>Ken Litfin</a:t>
            </a:r>
          </a:p>
          <a:p>
            <a:endParaRPr lang="en-US" dirty="0"/>
          </a:p>
        </p:txBody>
      </p:sp>
    </p:spTree>
    <p:extLst>
      <p:ext uri="{BB962C8B-B14F-4D97-AF65-F5344CB8AC3E}">
        <p14:creationId xmlns:p14="http://schemas.microsoft.com/office/powerpoint/2010/main" val="1414446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518" y="188051"/>
            <a:ext cx="9905998" cy="1905000"/>
          </a:xfrm>
        </p:spPr>
        <p:txBody>
          <a:bodyPr/>
          <a:lstStyle/>
          <a:p>
            <a:r>
              <a:rPr lang="en-US" dirty="0"/>
              <a:t>Manning Mars</a:t>
            </a:r>
          </a:p>
        </p:txBody>
      </p:sp>
      <p:sp>
        <p:nvSpPr>
          <p:cNvPr id="3" name="Content Placeholder 2"/>
          <p:cNvSpPr>
            <a:spLocks noGrp="1"/>
          </p:cNvSpPr>
          <p:nvPr>
            <p:ph idx="1"/>
          </p:nvPr>
        </p:nvSpPr>
        <p:spPr>
          <a:xfrm>
            <a:off x="1965158" y="1397225"/>
            <a:ext cx="8229600" cy="4985613"/>
          </a:xfrm>
        </p:spPr>
        <p:txBody>
          <a:bodyPr>
            <a:normAutofit/>
          </a:bodyPr>
          <a:lstStyle/>
          <a:p>
            <a:r>
              <a:rPr lang="en-US" dirty="0"/>
              <a:t>Inhabiting Mars is already in the works. A fleet of robotic spacecraft and rovers already are on and around Mars, dramatically increasing our knowledge about the Red Planet and paving the way for future human explorers. The Mars Science Laboratory Curiosity rover measured radiation on the way to Mars and is sending back radiation data from the surface. This data will help us plan how to protect the astronauts who will explore Mars. Future missions like the Mars 2020 rover, seeking signs of past life, also will demonstrate new technologies that could help astronauts survive on Mars. (</a:t>
            </a:r>
            <a:r>
              <a:rPr lang="en-US" dirty="0">
                <a:hlinkClick r:id="rId2"/>
              </a:rPr>
              <a:t>http://www.nasa.gov/content/nasas-journey-to-mars</a:t>
            </a:r>
            <a:r>
              <a:rPr lang="en-US" dirty="0"/>
              <a:t>).</a:t>
            </a:r>
          </a:p>
          <a:p>
            <a:r>
              <a:rPr lang="en-US" dirty="0"/>
              <a:t>Once Mars is manned, engineers and scientists will send up the necessary equipment and manpower to make a mining base fully functional.</a:t>
            </a:r>
            <a:endParaRPr lang="en-US" dirty="0">
              <a:effectLst/>
            </a:endParaRPr>
          </a:p>
        </p:txBody>
      </p:sp>
    </p:spTree>
    <p:extLst>
      <p:ext uri="{BB962C8B-B14F-4D97-AF65-F5344CB8AC3E}">
        <p14:creationId xmlns:p14="http://schemas.microsoft.com/office/powerpoint/2010/main" val="1488480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939" y="0"/>
            <a:ext cx="9905998" cy="1905000"/>
          </a:xfrm>
        </p:spPr>
        <p:txBody>
          <a:bodyPr/>
          <a:lstStyle/>
          <a:p>
            <a:r>
              <a:rPr lang="en-US" dirty="0"/>
              <a:t>Send in the Drone</a:t>
            </a:r>
          </a:p>
        </p:txBody>
      </p:sp>
      <p:sp>
        <p:nvSpPr>
          <p:cNvPr id="3" name="Content Placeholder 2"/>
          <p:cNvSpPr>
            <a:spLocks noGrp="1"/>
          </p:cNvSpPr>
          <p:nvPr>
            <p:ph idx="1"/>
          </p:nvPr>
        </p:nvSpPr>
        <p:spPr>
          <a:xfrm>
            <a:off x="1981200" y="1269892"/>
            <a:ext cx="8229600" cy="5161872"/>
          </a:xfrm>
        </p:spPr>
        <p:txBody>
          <a:bodyPr>
            <a:normAutofit/>
          </a:bodyPr>
          <a:lstStyle/>
          <a:p>
            <a:pPr>
              <a:lnSpc>
                <a:spcPct val="150000"/>
              </a:lnSpc>
            </a:pPr>
            <a:r>
              <a:rPr lang="en-US" dirty="0"/>
              <a:t>Once the determination is made of possible minable elements, our drone will direct the asteroid to Mars for a directed crash landing. Utilizing Mars gives the asteroid stability and flexibility to gather minerals from the asteroid. It will be on the ground, thus allowing for a variety of equipment to be used, as well as an area around it for multiple people to maneuver around.</a:t>
            </a:r>
            <a:endParaRPr lang="en-US" dirty="0">
              <a:effectLst/>
            </a:endParaRPr>
          </a:p>
          <a:p>
            <a:pPr>
              <a:lnSpc>
                <a:spcPct val="150000"/>
              </a:lnSpc>
            </a:pPr>
            <a:r>
              <a:rPr lang="en-US" dirty="0"/>
              <a:t>Calculations will have to be preprogramed into the drone’s computer system before leaving Earth. Scientists and engineers will play a major role in this endeavor since the drone will be unmanned. The calculations will have to be precise. </a:t>
            </a:r>
            <a:endParaRPr lang="en-US" dirty="0">
              <a:effectLst/>
            </a:endParaRPr>
          </a:p>
        </p:txBody>
      </p:sp>
    </p:spTree>
    <p:extLst>
      <p:ext uri="{BB962C8B-B14F-4D97-AF65-F5344CB8AC3E}">
        <p14:creationId xmlns:p14="http://schemas.microsoft.com/office/powerpoint/2010/main" val="190329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1010653"/>
            <a:ext cx="9905998" cy="5069306"/>
          </a:xfrm>
        </p:spPr>
        <p:txBody>
          <a:bodyPr>
            <a:noAutofit/>
          </a:bodyPr>
          <a:lstStyle/>
          <a:p>
            <a:r>
              <a:rPr lang="en-US" sz="2600" dirty="0"/>
              <a:t>The drone will come into close proximity of the asteroid. Once in position, the drone will fire a grappling hook into the asteroid’s surface. On the exposed end of the hook will be an ion propulsion unit that will propel the asteroid down to the designated area on Mars.</a:t>
            </a:r>
          </a:p>
          <a:p>
            <a:r>
              <a:rPr lang="en-US" sz="2600" dirty="0"/>
              <a:t>The drone will have a primary and a secondary shot capability. If, for some reason, there is a failure of the primary harpoon (i.e. the first does not get a secure hold or it shears off), a secondary will be launched to ensure success. </a:t>
            </a:r>
            <a:endParaRPr lang="en-US" sz="2600" dirty="0">
              <a:effectLst/>
            </a:endParaRPr>
          </a:p>
          <a:p>
            <a:endParaRPr lang="en-US" sz="2600" dirty="0">
              <a:effectLst/>
            </a:endParaRPr>
          </a:p>
          <a:p>
            <a:pPr marL="0" indent="0">
              <a:buNone/>
            </a:pPr>
            <a:endParaRPr lang="en-US" sz="2600" dirty="0"/>
          </a:p>
        </p:txBody>
      </p:sp>
    </p:spTree>
    <p:extLst>
      <p:ext uri="{BB962C8B-B14F-4D97-AF65-F5344CB8AC3E}">
        <p14:creationId xmlns:p14="http://schemas.microsoft.com/office/powerpoint/2010/main" val="1071741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898359"/>
            <a:ext cx="9905998" cy="4892842"/>
          </a:xfrm>
        </p:spPr>
        <p:txBody>
          <a:bodyPr>
            <a:normAutofit fontScale="92500"/>
          </a:bodyPr>
          <a:lstStyle/>
          <a:p>
            <a:r>
              <a:rPr lang="en-US" sz="2600" dirty="0"/>
              <a:t>Projectiles would need to be tailor-made for each target. "Some asteroids might have a metallic core, and trying to anchor to them would be like banging a nail into an anvil," says Jeffrey Hoffman, a professor of aeronautics and astronautics at MIT and a former astronaut. "Others may just be a rubble pile, which would be like trying to pitch a tent on a snowfield." </a:t>
            </a:r>
            <a:endParaRPr lang="en-US" sz="2600" dirty="0">
              <a:effectLst/>
            </a:endParaRPr>
          </a:p>
          <a:p>
            <a:r>
              <a:rPr lang="en-US" sz="2600" dirty="0"/>
              <a:t>(</a:t>
            </a:r>
            <a:r>
              <a:rPr lang="en-US" sz="2600" dirty="0">
                <a:hlinkClick r:id="rId2"/>
              </a:rPr>
              <a:t>http://</a:t>
            </a:r>
            <a:r>
              <a:rPr lang="en-US" sz="2600" dirty="0" err="1">
                <a:hlinkClick r:id="rId2"/>
              </a:rPr>
              <a:t>www.popularmechanics.com</a:t>
            </a:r>
            <a:r>
              <a:rPr lang="en-US" sz="2600" dirty="0">
                <a:hlinkClick r:id="rId2"/>
              </a:rPr>
              <a:t>/space/a6856/how-</a:t>
            </a:r>
            <a:r>
              <a:rPr lang="en-US" sz="2600" dirty="0" err="1">
                <a:hlinkClick r:id="rId2"/>
              </a:rPr>
              <a:t>nasa</a:t>
            </a:r>
            <a:r>
              <a:rPr lang="en-US" sz="2600" dirty="0">
                <a:hlinkClick r:id="rId2"/>
              </a:rPr>
              <a:t>-will-harpoon-an-asteroid/</a:t>
            </a:r>
            <a:r>
              <a:rPr lang="en-US" sz="2600" dirty="0"/>
              <a:t>).</a:t>
            </a:r>
            <a:endParaRPr lang="en-US" sz="2600" dirty="0">
              <a:effectLst/>
            </a:endParaRPr>
          </a:p>
          <a:p>
            <a:pPr marL="0" indent="0">
              <a:buNone/>
            </a:pPr>
            <a:endParaRPr lang="en-US" sz="2600" dirty="0">
              <a:effectLst/>
            </a:endParaRPr>
          </a:p>
          <a:p>
            <a:r>
              <a:rPr lang="en-US" sz="2600" dirty="0"/>
              <a:t>Once the hook is securely anchored in place, the ion propulsion unit will fire, sending it on its way down to Mars.</a:t>
            </a:r>
            <a:endParaRPr lang="en-US" sz="2600" dirty="0">
              <a:effectLst/>
            </a:endParaRPr>
          </a:p>
          <a:p>
            <a:endParaRPr lang="en-US" dirty="0"/>
          </a:p>
        </p:txBody>
      </p:sp>
    </p:spTree>
    <p:extLst>
      <p:ext uri="{BB962C8B-B14F-4D97-AF65-F5344CB8AC3E}">
        <p14:creationId xmlns:p14="http://schemas.microsoft.com/office/powerpoint/2010/main" val="275533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1975" y="2362200"/>
            <a:ext cx="11144250" cy="1905000"/>
          </a:xfrm>
        </p:spPr>
        <p:txBody>
          <a:bodyPr>
            <a:normAutofit/>
          </a:bodyPr>
          <a:lstStyle/>
          <a:p>
            <a:pPr algn="ctr"/>
            <a:r>
              <a:rPr lang="en-US" sz="4300" dirty="0">
                <a:latin typeface="ITC Machine Std" panose="04020704020B02020304" pitchFamily="82" charset="0"/>
              </a:rPr>
              <a:t>Just A KILLER ASTEROID HITTING the SURFACE OF MARS</a:t>
            </a:r>
          </a:p>
        </p:txBody>
      </p:sp>
    </p:spTree>
    <p:extLst>
      <p:ext uri="{BB962C8B-B14F-4D97-AF65-F5344CB8AC3E}">
        <p14:creationId xmlns:p14="http://schemas.microsoft.com/office/powerpoint/2010/main" val="377334102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Asteroid Has Landed</a:t>
            </a:r>
          </a:p>
        </p:txBody>
      </p:sp>
      <p:sp>
        <p:nvSpPr>
          <p:cNvPr id="3" name="Content Placeholder 2"/>
          <p:cNvSpPr>
            <a:spLocks noGrp="1"/>
          </p:cNvSpPr>
          <p:nvPr>
            <p:ph idx="1"/>
          </p:nvPr>
        </p:nvSpPr>
        <p:spPr/>
        <p:txBody>
          <a:bodyPr/>
          <a:lstStyle/>
          <a:p>
            <a:r>
              <a:rPr lang="en-US" sz="3000" dirty="0"/>
              <a:t>Once securely on the ground, it’s time for the ground crew to get started. Just like mining on the Moon, it will be the same principle on Mars.</a:t>
            </a:r>
            <a:endParaRPr lang="en-US" sz="3000" dirty="0">
              <a:effectLst/>
            </a:endParaRPr>
          </a:p>
          <a:p>
            <a:endParaRPr lang="en-US" dirty="0"/>
          </a:p>
        </p:txBody>
      </p:sp>
    </p:spTree>
    <p:extLst>
      <p:ext uri="{BB962C8B-B14F-4D97-AF65-F5344CB8AC3E}">
        <p14:creationId xmlns:p14="http://schemas.microsoft.com/office/powerpoint/2010/main" val="1760279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33" y="874102"/>
            <a:ext cx="3771900" cy="5029200"/>
          </a:xfrm>
          <a:prstGeom prst="rect">
            <a:avLst/>
          </a:prstGeom>
        </p:spPr>
      </p:pic>
    </p:spTree>
    <p:extLst>
      <p:ext uri="{BB962C8B-B14F-4D97-AF65-F5344CB8AC3E}">
        <p14:creationId xmlns:p14="http://schemas.microsoft.com/office/powerpoint/2010/main" val="1721502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r>
              <a:rPr lang="en-US" sz="2800" dirty="0"/>
              <a:t>With the advent of technology and the expanding future of space exploration, asteroid mining is becoming more feasible. There are already some components in space, or in the planning stages that will soon be implemented, which will allow asteroid mining to be more cost effective.</a:t>
            </a:r>
            <a:endParaRPr lang="en-US" sz="2800" dirty="0">
              <a:effectLst/>
            </a:endParaRPr>
          </a:p>
          <a:p>
            <a:endParaRPr lang="en-US" dirty="0"/>
          </a:p>
        </p:txBody>
      </p:sp>
    </p:spTree>
    <p:extLst>
      <p:ext uri="{BB962C8B-B14F-4D97-AF65-F5344CB8AC3E}">
        <p14:creationId xmlns:p14="http://schemas.microsoft.com/office/powerpoint/2010/main" val="134303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Asteroid Composition</a:t>
            </a:r>
          </a:p>
        </p:txBody>
      </p:sp>
      <p:sp>
        <p:nvSpPr>
          <p:cNvPr id="4" name="Subtitle 3"/>
          <p:cNvSpPr>
            <a:spLocks noGrp="1"/>
          </p:cNvSpPr>
          <p:nvPr>
            <p:ph type="subTitle" idx="1"/>
          </p:nvPr>
        </p:nvSpPr>
        <p:spPr/>
        <p:txBody>
          <a:bodyPr/>
          <a:lstStyle/>
          <a:p>
            <a:r>
              <a:rPr lang="en-US" dirty="0"/>
              <a:t>Surface Composition Detection using Digital Images</a:t>
            </a:r>
          </a:p>
          <a:p>
            <a:r>
              <a:rPr lang="en-US" dirty="0"/>
              <a:t>-Samuel Woo</a:t>
            </a:r>
          </a:p>
        </p:txBody>
      </p:sp>
    </p:spTree>
    <p:extLst>
      <p:ext uri="{BB962C8B-B14F-4D97-AF65-F5344CB8AC3E}">
        <p14:creationId xmlns:p14="http://schemas.microsoft.com/office/powerpoint/2010/main" val="2242231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Spectroscopy</a:t>
            </a:r>
          </a:p>
        </p:txBody>
      </p:sp>
      <p:sp>
        <p:nvSpPr>
          <p:cNvPr id="3" name="Content Placeholder 2"/>
          <p:cNvSpPr>
            <a:spLocks noGrp="1"/>
          </p:cNvSpPr>
          <p:nvPr>
            <p:ph idx="1"/>
          </p:nvPr>
        </p:nvSpPr>
        <p:spPr/>
        <p:txBody>
          <a:bodyPr>
            <a:noAutofit/>
          </a:bodyPr>
          <a:lstStyle/>
          <a:p>
            <a:r>
              <a:rPr lang="en-US" dirty="0"/>
              <a:t>The study of observed electromagnetic emissions to deduce chemical composition of the observed material.</a:t>
            </a:r>
          </a:p>
          <a:p>
            <a:r>
              <a:rPr lang="en-US" dirty="0"/>
              <a:t>Based on the fact that different chemical structures absorb and reflect different wavelengths of light.</a:t>
            </a:r>
          </a:p>
          <a:p>
            <a:r>
              <a:rPr lang="en-US" dirty="0"/>
              <a:t>By measuring the amount of reflected sunlight from an asteroid at the different wavelengths in the electromagnetic spectrum we can gain information about the chemical composition of the asteroid.</a:t>
            </a:r>
          </a:p>
          <a:p>
            <a:endParaRPr lang="en-US" dirty="0"/>
          </a:p>
          <a:p>
            <a:r>
              <a:rPr lang="en-US" dirty="0">
                <a:hlinkClick r:id="rId2"/>
              </a:rPr>
              <a:t>http://www.lpi.usra.edu/books/AsteroidsIII/pdf/3032.pdf</a:t>
            </a:r>
            <a:endParaRPr lang="en-US" dirty="0"/>
          </a:p>
          <a:p>
            <a:r>
              <a:rPr lang="en-US" dirty="0">
                <a:hlinkClick r:id="rId3"/>
              </a:rPr>
              <a:t>https://en.wikipedia.org/wiki/Emission_spectrum</a:t>
            </a:r>
            <a:endParaRPr lang="en-US" dirty="0"/>
          </a:p>
          <a:p>
            <a:endParaRPr lang="en-US" dirty="0"/>
          </a:p>
        </p:txBody>
      </p:sp>
    </p:spTree>
    <p:extLst>
      <p:ext uri="{BB962C8B-B14F-4D97-AF65-F5344CB8AC3E}">
        <p14:creationId xmlns:p14="http://schemas.microsoft.com/office/powerpoint/2010/main" val="336828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Visible Wavelengths</a:t>
            </a:r>
          </a:p>
        </p:txBody>
      </p:sp>
      <p:sp>
        <p:nvSpPr>
          <p:cNvPr id="3" name="Content Placeholder 2"/>
          <p:cNvSpPr>
            <a:spLocks noGrp="1"/>
          </p:cNvSpPr>
          <p:nvPr>
            <p:ph idx="1"/>
          </p:nvPr>
        </p:nvSpPr>
        <p:spPr>
          <a:xfrm>
            <a:off x="1103632" y="1263097"/>
            <a:ext cx="9905998" cy="3124201"/>
          </a:xfrm>
        </p:spPr>
        <p:txBody>
          <a:bodyPr/>
          <a:lstStyle/>
          <a:p>
            <a:r>
              <a:rPr lang="en-US" dirty="0"/>
              <a:t>Human visible light wavelengths range from 380 </a:t>
            </a:r>
            <a:r>
              <a:rPr lang="en-US" u="sng" dirty="0">
                <a:hlinkClick r:id="rId2" tooltip="Nanometre"/>
              </a:rPr>
              <a:t>nm</a:t>
            </a:r>
            <a:r>
              <a:rPr lang="en-US" dirty="0"/>
              <a:t> to 760 nm</a:t>
            </a:r>
          </a:p>
          <a:p>
            <a:endParaRPr lang="en-US" dirty="0"/>
          </a:p>
          <a:p>
            <a:endParaRPr lang="en-US" dirty="0"/>
          </a:p>
        </p:txBody>
      </p:sp>
      <p:pic>
        <p:nvPicPr>
          <p:cNvPr id="4" name="Picture 3" descr="http://www.physics.sfasu.edu/astro/color/spectrac.gif"/>
          <p:cNvPicPr/>
          <p:nvPr/>
        </p:nvPicPr>
        <p:blipFill>
          <a:blip r:embed="rId3">
            <a:extLst>
              <a:ext uri="{28A0092B-C50C-407E-A947-70E740481C1C}">
                <a14:useLocalDpi xmlns:a14="http://schemas.microsoft.com/office/drawing/2010/main" val="0"/>
              </a:ext>
            </a:extLst>
          </a:blip>
          <a:srcRect/>
          <a:stretch>
            <a:fillRect/>
          </a:stretch>
        </p:blipFill>
        <p:spPr bwMode="auto">
          <a:xfrm>
            <a:off x="1141413" y="4041540"/>
            <a:ext cx="3808730" cy="69151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321" y="3041098"/>
            <a:ext cx="4686300" cy="2692400"/>
          </a:xfrm>
          <a:prstGeom prst="rect">
            <a:avLst/>
          </a:prstGeom>
        </p:spPr>
      </p:pic>
    </p:spTree>
    <p:extLst>
      <p:ext uri="{BB962C8B-B14F-4D97-AF65-F5344CB8AC3E}">
        <p14:creationId xmlns:p14="http://schemas.microsoft.com/office/powerpoint/2010/main" val="3664736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4800"/>
            <a:ext cx="9905998" cy="1905000"/>
          </a:xfrm>
        </p:spPr>
        <p:txBody>
          <a:bodyPr/>
          <a:lstStyle/>
          <a:p>
            <a:r>
              <a:rPr lang="en-US" dirty="0"/>
              <a:t>Asteroid Composition</a:t>
            </a:r>
          </a:p>
        </p:txBody>
      </p:sp>
      <p:sp>
        <p:nvSpPr>
          <p:cNvPr id="3" name="Content Placeholder 2"/>
          <p:cNvSpPr>
            <a:spLocks noGrp="1"/>
          </p:cNvSpPr>
          <p:nvPr>
            <p:ph idx="1"/>
          </p:nvPr>
        </p:nvSpPr>
        <p:spPr/>
        <p:txBody>
          <a:bodyPr>
            <a:noAutofit/>
          </a:bodyPr>
          <a:lstStyle/>
          <a:p>
            <a:r>
              <a:rPr lang="en-US" sz="1200" b="1" dirty="0"/>
              <a:t>Meteorites are asteroids that have impacted the earth.  They give a clue to possible asteroid composition</a:t>
            </a:r>
          </a:p>
          <a:p>
            <a:r>
              <a:rPr lang="en-US" sz="1200" b="1" dirty="0"/>
              <a:t>Iron meteorites</a:t>
            </a:r>
            <a:endParaRPr lang="en-US" sz="1200" dirty="0"/>
          </a:p>
          <a:p>
            <a:pPr lvl="1"/>
            <a:r>
              <a:rPr lang="en-US" sz="1200" b="1" dirty="0"/>
              <a:t>Iron:</a:t>
            </a:r>
            <a:r>
              <a:rPr lang="en-US" sz="1200" dirty="0"/>
              <a:t> 91 percent</a:t>
            </a:r>
          </a:p>
          <a:p>
            <a:pPr lvl="1"/>
            <a:r>
              <a:rPr lang="en-US" sz="1200" b="1" dirty="0"/>
              <a:t>Nickel:</a:t>
            </a:r>
            <a:r>
              <a:rPr lang="en-US" sz="1200" dirty="0"/>
              <a:t> 8.5 percent</a:t>
            </a:r>
          </a:p>
          <a:p>
            <a:pPr lvl="1"/>
            <a:r>
              <a:rPr lang="en-US" sz="1200" b="1" dirty="0"/>
              <a:t>Cobalt:</a:t>
            </a:r>
            <a:r>
              <a:rPr lang="en-US" sz="1200" dirty="0"/>
              <a:t> 0.6 percent</a:t>
            </a:r>
          </a:p>
          <a:p>
            <a:r>
              <a:rPr lang="en-US" sz="1200" b="1" dirty="0"/>
              <a:t>Stony meteorites</a:t>
            </a:r>
            <a:endParaRPr lang="en-US" sz="1200" dirty="0"/>
          </a:p>
          <a:p>
            <a:pPr lvl="1"/>
            <a:r>
              <a:rPr lang="en-US" sz="1200" b="1" dirty="0"/>
              <a:t>Oxygen:</a:t>
            </a:r>
            <a:r>
              <a:rPr lang="en-US" sz="1200" dirty="0"/>
              <a:t> 36 percent</a:t>
            </a:r>
          </a:p>
          <a:p>
            <a:pPr lvl="1"/>
            <a:r>
              <a:rPr lang="en-US" sz="1200" b="1" dirty="0"/>
              <a:t>Iron:</a:t>
            </a:r>
            <a:r>
              <a:rPr lang="en-US" sz="1200" dirty="0"/>
              <a:t> 26 percent</a:t>
            </a:r>
          </a:p>
          <a:p>
            <a:pPr lvl="1"/>
            <a:r>
              <a:rPr lang="en-US" sz="1200" b="1" dirty="0"/>
              <a:t>Silicon:</a:t>
            </a:r>
            <a:r>
              <a:rPr lang="en-US" sz="1200" dirty="0"/>
              <a:t> 18 percent</a:t>
            </a:r>
          </a:p>
          <a:p>
            <a:pPr lvl="1"/>
            <a:r>
              <a:rPr lang="en-US" sz="1200" b="1" dirty="0"/>
              <a:t>Magnesium:</a:t>
            </a:r>
            <a:r>
              <a:rPr lang="en-US" sz="1200" dirty="0"/>
              <a:t> 14 percent</a:t>
            </a:r>
          </a:p>
          <a:p>
            <a:pPr lvl="1"/>
            <a:r>
              <a:rPr lang="en-US" sz="1200" b="1" dirty="0"/>
              <a:t>Aluminum:</a:t>
            </a:r>
            <a:r>
              <a:rPr lang="en-US" sz="1200" dirty="0"/>
              <a:t> 1.5 percent</a:t>
            </a:r>
          </a:p>
          <a:p>
            <a:pPr lvl="1"/>
            <a:r>
              <a:rPr lang="en-US" sz="1200" b="1" dirty="0"/>
              <a:t>Nickel:</a:t>
            </a:r>
            <a:r>
              <a:rPr lang="en-US" sz="1200" dirty="0"/>
              <a:t> 1.4 percent</a:t>
            </a:r>
          </a:p>
          <a:p>
            <a:pPr lvl="1"/>
            <a:r>
              <a:rPr lang="en-US" sz="1200" b="1" dirty="0"/>
              <a:t>Calcium:</a:t>
            </a:r>
            <a:r>
              <a:rPr lang="en-US" sz="1200" dirty="0"/>
              <a:t> 1.3 percent</a:t>
            </a:r>
          </a:p>
          <a:p>
            <a:r>
              <a:rPr lang="en-US" sz="1200" dirty="0">
                <a:hlinkClick r:id="rId2"/>
              </a:rPr>
              <a:t>http://www.space.com/51-asteroids-formation-discovery-and-exploration.html</a:t>
            </a:r>
            <a:endParaRPr lang="en-US" sz="1200" dirty="0"/>
          </a:p>
          <a:p>
            <a:r>
              <a:rPr lang="en-US" sz="1200" dirty="0">
                <a:hlinkClick r:id="rId3"/>
              </a:rPr>
              <a:t>https://en.wikipedia.org/wiki/Asteroid#Composition</a:t>
            </a:r>
            <a:endParaRPr lang="en-US" sz="1200" dirty="0"/>
          </a:p>
        </p:txBody>
      </p:sp>
    </p:spTree>
    <p:extLst>
      <p:ext uri="{BB962C8B-B14F-4D97-AF65-F5344CB8AC3E}">
        <p14:creationId xmlns:p14="http://schemas.microsoft.com/office/powerpoint/2010/main" val="326551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Light signals are noisy</a:t>
            </a:r>
          </a:p>
        </p:txBody>
      </p:sp>
      <p:sp>
        <p:nvSpPr>
          <p:cNvPr id="3" name="Content Placeholder 2"/>
          <p:cNvSpPr>
            <a:spLocks noGrp="1"/>
          </p:cNvSpPr>
          <p:nvPr>
            <p:ph idx="1"/>
          </p:nvPr>
        </p:nvSpPr>
        <p:spPr/>
        <p:txBody>
          <a:bodyPr/>
          <a:lstStyle/>
          <a:p>
            <a:r>
              <a:rPr lang="en-US" dirty="0"/>
              <a:t>Measurements taken by cameras are inherently noisy.</a:t>
            </a:r>
          </a:p>
          <a:p>
            <a:pPr lvl="1"/>
            <a:r>
              <a:rPr lang="en-US" dirty="0"/>
              <a:t>For most images we don</a:t>
            </a:r>
            <a:r>
              <a:rPr lang="uk-UA" dirty="0"/>
              <a:t>’</a:t>
            </a:r>
            <a:r>
              <a:rPr lang="en-US" dirty="0"/>
              <a:t>t know how well the camera was calibrated</a:t>
            </a:r>
          </a:p>
          <a:p>
            <a:r>
              <a:rPr lang="en-US" dirty="0"/>
              <a:t>We don’t know the albedo (ratio of surface reflectance) for the asteroid.</a:t>
            </a:r>
          </a:p>
          <a:p>
            <a:pPr lvl="1"/>
            <a:r>
              <a:rPr lang="en-US" dirty="0"/>
              <a:t>High albedo surfaces will have lots of specular reflection meaning that they will tend to look dark if the reflected light is not at the same angle as the camera lens</a:t>
            </a:r>
          </a:p>
          <a:p>
            <a:pPr lvl="1"/>
            <a:r>
              <a:rPr lang="en-US" dirty="0"/>
              <a:t>We don’t know the albedo of the surface because we don’t know what the surface composition is but we’re trying to use light emissions to estimate surface composition.</a:t>
            </a:r>
          </a:p>
          <a:p>
            <a:r>
              <a:rPr lang="en-US" dirty="0"/>
              <a:t>Atmosphere of earth also distorts signals by absorbing some of the wavelengths.</a:t>
            </a:r>
          </a:p>
        </p:txBody>
      </p:sp>
    </p:spTree>
    <p:extLst>
      <p:ext uri="{BB962C8B-B14F-4D97-AF65-F5344CB8AC3E}">
        <p14:creationId xmlns:p14="http://schemas.microsoft.com/office/powerpoint/2010/main" val="2353711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175</TotalTime>
  <Words>1095</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Cambria Math</vt:lpstr>
      <vt:lpstr>Century Gothic</vt:lpstr>
      <vt:lpstr>ITC Machine Std</vt:lpstr>
      <vt:lpstr>Mesh</vt:lpstr>
      <vt:lpstr>J.K.A.H.S.M.</vt:lpstr>
      <vt:lpstr>Just A KILLER ASTEROID HITTING the SURFACE OF MARS</vt:lpstr>
      <vt:lpstr>PowerPoint Presentation</vt:lpstr>
      <vt:lpstr>Introduction</vt:lpstr>
      <vt:lpstr>Asteroid Composition</vt:lpstr>
      <vt:lpstr>Spectroscopy</vt:lpstr>
      <vt:lpstr>Visible Wavelengths</vt:lpstr>
      <vt:lpstr>Asteroid Composition</vt:lpstr>
      <vt:lpstr>Problem: Light signals are noisy</vt:lpstr>
      <vt:lpstr>Problem: Surface light can be affected by other physical factors</vt:lpstr>
      <vt:lpstr>Problem: Recover wavelengths from RGB Space</vt:lpstr>
      <vt:lpstr>Sample Data:</vt:lpstr>
      <vt:lpstr>All Wavelength Histograms</vt:lpstr>
      <vt:lpstr>Bonus Feature: Crater Detection</vt:lpstr>
      <vt:lpstr>Asteroid Mining Concept</vt:lpstr>
      <vt:lpstr>Manning Mars</vt:lpstr>
      <vt:lpstr>Send in the Drone</vt:lpstr>
      <vt:lpstr>PowerPoint Presentation</vt:lpstr>
      <vt:lpstr>PowerPoint Presentation</vt:lpstr>
      <vt:lpstr>The Asteroid Has Landed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J.K.A.H.S.M.</dc:title>
  <dc:creator>John Fogarty</dc:creator>
  <cp:lastModifiedBy>John Fogarty</cp:lastModifiedBy>
  <cp:revision>6</cp:revision>
  <dcterms:created xsi:type="dcterms:W3CDTF">2016-04-24T16:18:10Z</dcterms:created>
  <dcterms:modified xsi:type="dcterms:W3CDTF">2016-04-24T19:13:38Z</dcterms:modified>
</cp:coreProperties>
</file>